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7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289e0ac9c_1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a289e0ac9c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89e0ac9c_1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a289e0ac9c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289e0ac9c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2a289e0ac9c_1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GPS: </a:t>
            </a:r>
            <a:br>
              <a:rPr lang="de"/>
            </a:br>
            <a:r>
              <a:rPr lang="de" b="1">
                <a:solidFill>
                  <a:schemeClr val="dk1"/>
                </a:solidFill>
              </a:rPr>
              <a:t>Z-Score für das Alter (z_score_age_scaled):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Estimate: -0.01326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Std. Error: 0.0002304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 value: -57.55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Pr(&gt;|t|): &lt; 2e-16 (sehr signifikant)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Interpretation: Der Z-Score für das Alter hat einen signifikanten negativen Effekt auf das Risikoverhalten. Ein Anstieg des Alters ist mit einem signifikanten Rückgang des Risikoverhaltens verbunden.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Geschlecht (factor(gender)):</a:t>
            </a:r>
            <a:br>
              <a:rPr lang="de" b="1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Estimate für gender = 1 (weiblich): -0.2291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Std. Error: 0.0069383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t value: -33.02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Pr(&gt;|t|): &lt; 2e-16 (sehr signifikant)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Interpretation: Der Geschlechtsfaktor (weiblich) hat einen signifikanten negativen Einfluss auf das Risikoverhalten im Vergleich zu Männern.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Intercept: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Estimate:</a:t>
            </a:r>
            <a:r>
              <a:rPr lang="de">
                <a:solidFill>
                  <a:schemeClr val="dk1"/>
                </a:solidFill>
              </a:rPr>
              <a:t> 0.6825 (The estimated average risk when all other predictors are zero.)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p-Value:</a:t>
            </a:r>
            <a:r>
              <a:rPr lang="de">
                <a:solidFill>
                  <a:schemeClr val="dk1"/>
                </a:solidFill>
              </a:rPr>
              <a:t> &lt; 0.001 (Highly significant)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Z-Score for Age (z_score_age_scaled):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Estimate:</a:t>
            </a:r>
            <a:r>
              <a:rPr lang="de">
                <a:solidFill>
                  <a:schemeClr val="dk1"/>
                </a:solidFill>
              </a:rPr>
              <a:t> -0.01326 (The estimated effect of age on risk behavior.)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p-Value:</a:t>
            </a:r>
            <a:r>
              <a:rPr lang="de">
                <a:solidFill>
                  <a:schemeClr val="dk1"/>
                </a:solidFill>
              </a:rPr>
              <a:t> &lt; 0.001 (Highly significant)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Gender (factor(gender)):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Estimate for Female:</a:t>
            </a:r>
            <a:r>
              <a:rPr lang="de">
                <a:solidFill>
                  <a:schemeClr val="dk1"/>
                </a:solidFill>
              </a:rPr>
              <a:t> -0.2291 (The estimated effect of being female on risk behavior compared to males.)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p-Value:</a:t>
            </a:r>
            <a:r>
              <a:rPr lang="de">
                <a:solidFill>
                  <a:schemeClr val="dk1"/>
                </a:solidFill>
              </a:rPr>
              <a:t> &lt; 0.001 (Highly significant)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R-squared Values: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Multiple R-squared:</a:t>
            </a:r>
            <a:r>
              <a:rPr lang="de">
                <a:solidFill>
                  <a:schemeClr val="dk1"/>
                </a:solidFill>
              </a:rPr>
              <a:t> 0.05232 (The proportion of variance in risk behavior explained by the independent variables.)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Adjusted R-squared:</a:t>
            </a:r>
            <a:r>
              <a:rPr lang="de">
                <a:solidFill>
                  <a:schemeClr val="dk1"/>
                </a:solidFill>
              </a:rPr>
              <a:t> 0.05229 (An adjusted version of the R-squared that considers the number of predictors.)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F-Statistic and p-Value: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F-Statistic:</a:t>
            </a:r>
            <a:r>
              <a:rPr lang="de">
                <a:solidFill>
                  <a:schemeClr val="dk1"/>
                </a:solidFill>
              </a:rPr>
              <a:t> 2193 (Overall significance of the model.)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p-Value:</a:t>
            </a:r>
            <a:r>
              <a:rPr lang="de">
                <a:solidFill>
                  <a:schemeClr val="dk1"/>
                </a:solidFill>
              </a:rPr>
              <a:t> &lt; 0.001 (Highly significant)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de" b="1">
                <a:solidFill>
                  <a:schemeClr val="dk1"/>
                </a:solidFill>
              </a:rPr>
              <a:t>Residual Standard Error: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b="1">
                <a:solidFill>
                  <a:schemeClr val="dk1"/>
                </a:solidFill>
              </a:rPr>
              <a:t>Standard Error Value:</a:t>
            </a:r>
            <a:r>
              <a:rPr lang="de">
                <a:solidFill>
                  <a:schemeClr val="dk1"/>
                </a:solidFill>
              </a:rPr>
              <a:t> 0.9735 (An estimate of the standard deviation of the residuals.)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a289e0ac9c_1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36365d44a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2636365d44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289e0ac9c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2a289e0ac9c_1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Intercepts: 0.45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age: 0.42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gender: 0.30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2a289e0ac9c_1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36365d44a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636365d44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289e0ac9c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2a289e0ac9c_1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GPS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 = 0.280361432756912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p-Value = 0.01484 *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Adjusted R-squared: 0.06598 (6.6% are explained through hardship) → Kinda low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4" name="Google Shape;494;g2a289e0ac9c_1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a289e0ac9c_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2a289e0ac9c_1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The higher the hardship the closer are the age-gaps in risk taking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GPS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r = 0.422386769682852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p-Value = 0.0001601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Adjusted R-squared: 0.1672 (16.7% are explained through hardship) → Kinda low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a289e0ac9c_1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6eca62a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6eca62a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289e0ac9c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2a289e0ac9c_1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Temporal alignment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country alignment are different</a:t>
            </a:r>
            <a:endParaRPr sz="1800"/>
          </a:p>
        </p:txBody>
      </p:sp>
      <p:sp>
        <p:nvSpPr>
          <p:cNvPr id="530" name="Google Shape;530;g2a289e0ac9c_1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a289e0ac9c_1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a289e0ac9c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289e0ac9c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2a289e0ac9c_1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345" name="Google Shape;345;g2a289e0ac9c_1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a289e0ac9c_1_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2a289e0ac9c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a289e0ac9c_1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2a289e0ac9c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8611d629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2a8611d629c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356" name="Google Shape;356;g2a8611d629c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8611d629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a8611d629c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367" name="Google Shape;367;g2a8611d629c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8611d629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8611d629c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378" name="Google Shape;378;g2a8611d629c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289e0ac9c_1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a289e0ac9c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289e0ac9c_1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Number of participants: 156 528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males: 48%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females: 49%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WV5: 2005 - 2008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WV6: 2010 - 2014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Items: ~ 300 items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jhgjhgjhg</a:t>
            </a:r>
            <a:endParaRPr/>
          </a:p>
        </p:txBody>
      </p:sp>
      <p:sp>
        <p:nvSpPr>
          <p:cNvPr id="397" name="Google Shape;397;g2a289e0ac9c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289e0ac9c_1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Quantitative measurement = 5 binary decisions about lotteries compared to certain payments.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→ The lottery choice influences the amount of the next certain payment and vice versa.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Qualitative question = self-assessment of the willingness to take risks on an 11-point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This subjective assessment has been shown to be predictive of risk-taking behavior in various contexts.</a:t>
            </a:r>
            <a:endParaRPr/>
          </a:p>
        </p:txBody>
      </p:sp>
      <p:sp>
        <p:nvSpPr>
          <p:cNvPr id="410" name="Google Shape;410;g2a289e0ac9c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36365d44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36365d44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4812031" y="4190168"/>
            <a:ext cx="3706328" cy="2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l="9358" t="23650" b="-1"/>
          <a:stretch/>
        </p:blipFill>
        <p:spPr>
          <a:xfrm>
            <a:off x="0" y="0"/>
            <a:ext cx="7116234" cy="379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131570" y="3117304"/>
            <a:ext cx="235458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441691" y="114797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4441371" y="1395045"/>
            <a:ext cx="4073978" cy="41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3"/>
          </p:nvPr>
        </p:nvSpPr>
        <p:spPr>
          <a:xfrm>
            <a:off x="4441691" y="197282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"/>
          </p:nvPr>
        </p:nvSpPr>
        <p:spPr>
          <a:xfrm>
            <a:off x="4441371" y="221989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5"/>
          </p:nvPr>
        </p:nvSpPr>
        <p:spPr>
          <a:xfrm>
            <a:off x="4441691" y="279767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6"/>
          </p:nvPr>
        </p:nvSpPr>
        <p:spPr>
          <a:xfrm>
            <a:off x="4441371" y="304473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7"/>
          </p:nvPr>
        </p:nvSpPr>
        <p:spPr>
          <a:xfrm>
            <a:off x="4440080" y="3622518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8"/>
          </p:nvPr>
        </p:nvSpPr>
        <p:spPr>
          <a:xfrm>
            <a:off x="4439760" y="3869587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-3522" y="-1"/>
            <a:ext cx="3672551" cy="328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107656" y="2761910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6"/>
          <p:cNvCxnSpPr/>
          <p:nvPr/>
        </p:nvCxnSpPr>
        <p:spPr>
          <a:xfrm rot="10800000">
            <a:off x="0" y="657225"/>
            <a:ext cx="3571875" cy="12215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86;p16"/>
          <p:cNvCxnSpPr/>
          <p:nvPr/>
        </p:nvCxnSpPr>
        <p:spPr>
          <a:xfrm rot="10800000">
            <a:off x="1978819" y="0"/>
            <a:ext cx="1593057" cy="38897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585413" y="0"/>
            <a:ext cx="7558587" cy="51435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28650" y="4132064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11238" y="1110854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535781" y="191809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990600" y="272534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1428750" y="3532585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5"/>
          </p:nvPr>
        </p:nvSpPr>
        <p:spPr>
          <a:xfrm>
            <a:off x="3301151" y="1195859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6"/>
          </p:nvPr>
        </p:nvSpPr>
        <p:spPr>
          <a:xfrm>
            <a:off x="3739521" y="200499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7"/>
          </p:nvPr>
        </p:nvSpPr>
        <p:spPr>
          <a:xfrm>
            <a:off x="4182703" y="281654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8"/>
          </p:nvPr>
        </p:nvSpPr>
        <p:spPr>
          <a:xfrm>
            <a:off x="4631459" y="3618323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3265136" y="3767950"/>
            <a:ext cx="11349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2819938" y="2961338"/>
            <a:ext cx="11349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2380090" y="2154515"/>
            <a:ext cx="11349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1939697" y="1347062"/>
            <a:ext cx="11349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ftr" idx="11"/>
          </p:nvPr>
        </p:nvSpPr>
        <p:spPr>
          <a:xfrm>
            <a:off x="4631459" y="4767263"/>
            <a:ext cx="13565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2293262"/>
            <a:ext cx="9143999" cy="1507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85799" y="2516034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14744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3"/>
          </p:nvPr>
        </p:nvSpPr>
        <p:spPr>
          <a:xfrm>
            <a:off x="20654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4"/>
          </p:nvPr>
        </p:nvSpPr>
        <p:spPr>
          <a:xfrm>
            <a:off x="26563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5"/>
          </p:nvPr>
        </p:nvSpPr>
        <p:spPr>
          <a:xfrm>
            <a:off x="32472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6"/>
          </p:nvPr>
        </p:nvSpPr>
        <p:spPr>
          <a:xfrm>
            <a:off x="38382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7"/>
          </p:nvPr>
        </p:nvSpPr>
        <p:spPr>
          <a:xfrm>
            <a:off x="44291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8"/>
          </p:nvPr>
        </p:nvSpPr>
        <p:spPr>
          <a:xfrm>
            <a:off x="50201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9"/>
          </p:nvPr>
        </p:nvSpPr>
        <p:spPr>
          <a:xfrm>
            <a:off x="56110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3"/>
          </p:nvPr>
        </p:nvSpPr>
        <p:spPr>
          <a:xfrm>
            <a:off x="62019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4"/>
          </p:nvPr>
        </p:nvSpPr>
        <p:spPr>
          <a:xfrm>
            <a:off x="67929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5"/>
          </p:nvPr>
        </p:nvSpPr>
        <p:spPr>
          <a:xfrm>
            <a:off x="73838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6"/>
          </p:nvPr>
        </p:nvSpPr>
        <p:spPr>
          <a:xfrm>
            <a:off x="7974814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7"/>
          </p:nvPr>
        </p:nvSpPr>
        <p:spPr>
          <a:xfrm>
            <a:off x="685800" y="3219351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8"/>
          </p:nvPr>
        </p:nvSpPr>
        <p:spPr>
          <a:xfrm>
            <a:off x="1477436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9"/>
          </p:nvPr>
        </p:nvSpPr>
        <p:spPr>
          <a:xfrm>
            <a:off x="206820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20"/>
          </p:nvPr>
        </p:nvSpPr>
        <p:spPr>
          <a:xfrm>
            <a:off x="265896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21"/>
          </p:nvPr>
        </p:nvSpPr>
        <p:spPr>
          <a:xfrm>
            <a:off x="324973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2"/>
          </p:nvPr>
        </p:nvSpPr>
        <p:spPr>
          <a:xfrm>
            <a:off x="384049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23"/>
          </p:nvPr>
        </p:nvSpPr>
        <p:spPr>
          <a:xfrm>
            <a:off x="443126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4"/>
          </p:nvPr>
        </p:nvSpPr>
        <p:spPr>
          <a:xfrm>
            <a:off x="502202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25"/>
          </p:nvPr>
        </p:nvSpPr>
        <p:spPr>
          <a:xfrm>
            <a:off x="561279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26"/>
          </p:nvPr>
        </p:nvSpPr>
        <p:spPr>
          <a:xfrm>
            <a:off x="620355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27"/>
          </p:nvPr>
        </p:nvSpPr>
        <p:spPr>
          <a:xfrm>
            <a:off x="679432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8"/>
          </p:nvPr>
        </p:nvSpPr>
        <p:spPr>
          <a:xfrm>
            <a:off x="7385089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9"/>
          </p:nvPr>
        </p:nvSpPr>
        <p:spPr>
          <a:xfrm>
            <a:off x="797585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697230" y="3026089"/>
            <a:ext cx="7749540" cy="3428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114425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1114248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5004753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"/>
          </p:nvPr>
        </p:nvSpPr>
        <p:spPr>
          <a:xfrm>
            <a:off x="5004857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5"/>
          </p:nvPr>
        </p:nvSpPr>
        <p:spPr>
          <a:xfrm>
            <a:off x="1114424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6"/>
          </p:nvPr>
        </p:nvSpPr>
        <p:spPr>
          <a:xfrm>
            <a:off x="1114809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7"/>
          </p:nvPr>
        </p:nvSpPr>
        <p:spPr>
          <a:xfrm>
            <a:off x="5004473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8"/>
          </p:nvPr>
        </p:nvSpPr>
        <p:spPr>
          <a:xfrm>
            <a:off x="5004857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6516291" y="0"/>
            <a:ext cx="2627709" cy="176471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19"/>
          <p:cNvCxnSpPr/>
          <p:nvPr/>
        </p:nvCxnSpPr>
        <p:spPr>
          <a:xfrm>
            <a:off x="7290707" y="0"/>
            <a:ext cx="1853293" cy="20242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 rot="10800000" flipH="1">
            <a:off x="0" y="0"/>
            <a:ext cx="1943100" cy="57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0" y="0"/>
            <a:ext cx="528638" cy="7709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628650" y="1603772"/>
            <a:ext cx="7886700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5243513" y="1928426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1506"/>
            <a:ext cx="4407694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932328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2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3"/>
          </p:nvPr>
        </p:nvSpPr>
        <p:spPr>
          <a:xfrm>
            <a:off x="3485749" y="2082702"/>
            <a:ext cx="2172503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4"/>
          </p:nvPr>
        </p:nvSpPr>
        <p:spPr>
          <a:xfrm>
            <a:off x="3485749" y="2875955"/>
            <a:ext cx="2172503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73" name="Google Shape;173;p22"/>
          <p:cNvCxnSpPr/>
          <p:nvPr/>
        </p:nvCxnSpPr>
        <p:spPr>
          <a:xfrm flipH="1">
            <a:off x="0" y="0"/>
            <a:ext cx="928688" cy="23288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4" name="Google Shape;174;p22"/>
          <p:cNvCxnSpPr/>
          <p:nvPr/>
        </p:nvCxnSpPr>
        <p:spPr>
          <a:xfrm flipH="1">
            <a:off x="0" y="0"/>
            <a:ext cx="1678782" cy="1857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22"/>
          <p:cNvSpPr txBox="1">
            <a:spLocks noGrp="1"/>
          </p:cNvSpPr>
          <p:nvPr>
            <p:ph type="body" idx="5"/>
          </p:nvPr>
        </p:nvSpPr>
        <p:spPr>
          <a:xfrm>
            <a:off x="6049816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6"/>
          </p:nvPr>
        </p:nvSpPr>
        <p:spPr>
          <a:xfrm>
            <a:off x="6049816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186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 rot="10800000" flipH="1">
            <a:off x="1657350" y="0"/>
            <a:ext cx="182880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2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3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4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5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6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dt" idx="10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ftr" idx="11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>
            <a:spLocks noGrp="1"/>
          </p:cNvSpPr>
          <p:nvPr>
            <p:ph type="pic" idx="2"/>
          </p:nvPr>
        </p:nvSpPr>
        <p:spPr>
          <a:xfrm>
            <a:off x="1115386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983668" y="3813393"/>
            <a:ext cx="1647464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3"/>
          </p:nvPr>
        </p:nvSpPr>
        <p:spPr>
          <a:xfrm>
            <a:off x="1115386" y="4098086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8" name="Google Shape;198;p24"/>
          <p:cNvSpPr>
            <a:spLocks noGrp="1"/>
          </p:cNvSpPr>
          <p:nvPr>
            <p:ph type="pic" idx="4"/>
          </p:nvPr>
        </p:nvSpPr>
        <p:spPr>
          <a:xfrm>
            <a:off x="2877685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9" name="Google Shape;199;p24"/>
          <p:cNvSpPr txBox="1">
            <a:spLocks noGrp="1"/>
          </p:cNvSpPr>
          <p:nvPr>
            <p:ph type="body" idx="5"/>
          </p:nvPr>
        </p:nvSpPr>
        <p:spPr>
          <a:xfrm>
            <a:off x="2780705" y="3824405"/>
            <a:ext cx="1608787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6"/>
          </p:nvPr>
        </p:nvSpPr>
        <p:spPr>
          <a:xfrm>
            <a:off x="2877685" y="4109097"/>
            <a:ext cx="1391962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1" name="Google Shape;201;p24"/>
          <p:cNvSpPr>
            <a:spLocks noGrp="1"/>
          </p:cNvSpPr>
          <p:nvPr>
            <p:ph type="pic" idx="7"/>
          </p:nvPr>
        </p:nvSpPr>
        <p:spPr>
          <a:xfrm>
            <a:off x="474568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24"/>
          <p:cNvSpPr txBox="1">
            <a:spLocks noGrp="1"/>
          </p:cNvSpPr>
          <p:nvPr>
            <p:ph type="body" idx="8"/>
          </p:nvPr>
        </p:nvSpPr>
        <p:spPr>
          <a:xfrm>
            <a:off x="4648703" y="3824405"/>
            <a:ext cx="1599739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9"/>
          </p:nvPr>
        </p:nvSpPr>
        <p:spPr>
          <a:xfrm>
            <a:off x="4745683" y="4109097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4" name="Google Shape;204;p24"/>
          <p:cNvSpPr>
            <a:spLocks noGrp="1"/>
          </p:cNvSpPr>
          <p:nvPr>
            <p:ph type="pic" idx="13"/>
          </p:nvPr>
        </p:nvSpPr>
        <p:spPr>
          <a:xfrm>
            <a:off x="656059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24"/>
          <p:cNvSpPr txBox="1">
            <a:spLocks noGrp="1"/>
          </p:cNvSpPr>
          <p:nvPr>
            <p:ph type="body" idx="14"/>
          </p:nvPr>
        </p:nvSpPr>
        <p:spPr>
          <a:xfrm>
            <a:off x="6463614" y="3813393"/>
            <a:ext cx="1599738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5"/>
          </p:nvPr>
        </p:nvSpPr>
        <p:spPr>
          <a:xfrm>
            <a:off x="6560594" y="4098086"/>
            <a:ext cx="1384132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cxnSp>
        <p:nvCxnSpPr>
          <p:cNvPr id="207" name="Google Shape;207;p24"/>
          <p:cNvCxnSpPr/>
          <p:nvPr/>
        </p:nvCxnSpPr>
        <p:spPr>
          <a:xfrm rot="10800000">
            <a:off x="5500688" y="0"/>
            <a:ext cx="3643313" cy="57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8615363" y="0"/>
            <a:ext cx="528638" cy="12930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0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3200400" y="2428577"/>
            <a:ext cx="3134678" cy="150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>
            <a:spLocks noGrp="1"/>
          </p:cNvSpPr>
          <p:nvPr>
            <p:ph type="dt" idx="10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ftr" idx="11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 rotWithShape="1">
          <a:blip r:embed="rId2">
            <a:alphaModFix/>
          </a:blip>
          <a:srcRect t="18301" r="28340" b="23070"/>
          <a:stretch/>
        </p:blipFill>
        <p:spPr>
          <a:xfrm>
            <a:off x="4116611" y="0"/>
            <a:ext cx="50273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1000124" y="765334"/>
            <a:ext cx="237886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1000124" y="2193131"/>
            <a:ext cx="2378869" cy="188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dt" idx="10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ftr" idx="11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bg>
      <p:bgPr>
        <a:solidFill>
          <a:schemeClr val="accen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0215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10215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229" name="Google Shape;229;p27"/>
          <p:cNvCxnSpPr/>
          <p:nvPr/>
        </p:nvCxnSpPr>
        <p:spPr>
          <a:xfrm>
            <a:off x="6822281" y="1122759"/>
            <a:ext cx="23217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" name="Google Shape;230;p27"/>
          <p:cNvCxnSpPr/>
          <p:nvPr/>
        </p:nvCxnSpPr>
        <p:spPr>
          <a:xfrm flipH="1">
            <a:off x="5214938" y="-19051"/>
            <a:ext cx="2843213" cy="5176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" name="Google Shape;23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ftr" idx="11"/>
          </p:nvPr>
        </p:nvSpPr>
        <p:spPr>
          <a:xfrm>
            <a:off x="3918347" y="4767263"/>
            <a:ext cx="13073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 Content">
  <p:cSld name="3  Content"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8856" y="1768505"/>
            <a:ext cx="18288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0469" y="1898878"/>
            <a:ext cx="164306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9206" y="1815792"/>
            <a:ext cx="1743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154789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106636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3"/>
          </p:nvPr>
        </p:nvSpPr>
        <p:spPr>
          <a:xfrm>
            <a:off x="666538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4"/>
          </p:nvPr>
        </p:nvSpPr>
        <p:spPr>
          <a:xfrm>
            <a:off x="847274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5"/>
          </p:nvPr>
        </p:nvSpPr>
        <p:spPr>
          <a:xfrm>
            <a:off x="847274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6"/>
          </p:nvPr>
        </p:nvSpPr>
        <p:spPr>
          <a:xfrm>
            <a:off x="3394696" y="3618141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7"/>
          </p:nvPr>
        </p:nvSpPr>
        <p:spPr>
          <a:xfrm>
            <a:off x="3394696" y="3960572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8"/>
          </p:nvPr>
        </p:nvSpPr>
        <p:spPr>
          <a:xfrm>
            <a:off x="5953658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9"/>
          </p:nvPr>
        </p:nvSpPr>
        <p:spPr>
          <a:xfrm>
            <a:off x="5953658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TxTwoObj">
  <p:cSld name="TWO_OBJECTS_WITH_TEXT">
    <p:bg>
      <p:bgPr>
        <a:solidFill>
          <a:schemeClr val="accen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2200275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200275" y="2082702"/>
            <a:ext cx="2943225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2"/>
          </p:nvPr>
        </p:nvSpPr>
        <p:spPr>
          <a:xfrm>
            <a:off x="2200275" y="2875955"/>
            <a:ext cx="2943225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3"/>
          </p:nvPr>
        </p:nvSpPr>
        <p:spPr>
          <a:xfrm>
            <a:off x="5557630" y="2082702"/>
            <a:ext cx="295772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4"/>
          </p:nvPr>
        </p:nvSpPr>
        <p:spPr>
          <a:xfrm>
            <a:off x="5557630" y="2875955"/>
            <a:ext cx="2957720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19339" y="0"/>
            <a:ext cx="3276022" cy="29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/>
          </a:blip>
          <a:srcRect t="18301" r="41824" b="23070"/>
          <a:stretch/>
        </p:blipFill>
        <p:spPr>
          <a:xfrm flipH="1">
            <a:off x="0" y="0"/>
            <a:ext cx="4081416" cy="5143500"/>
          </a:xfrm>
          <a:custGeom>
            <a:avLst/>
            <a:gdLst/>
            <a:ahLst/>
            <a:cxnLst/>
            <a:rect l="l" t="t" r="r" b="b"/>
            <a:pathLst>
              <a:path w="5441888" h="6858000" extrusionOk="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2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3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4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5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6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561562" y="1021454"/>
            <a:ext cx="5074444" cy="37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>
            <a:spLocks noGrp="1"/>
          </p:cNvSpPr>
          <p:nvPr>
            <p:ph type="chart" idx="2"/>
          </p:nvPr>
        </p:nvSpPr>
        <p:spPr>
          <a:xfrm>
            <a:off x="628650" y="1714502"/>
            <a:ext cx="4570703" cy="26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3"/>
          </p:nvPr>
        </p:nvSpPr>
        <p:spPr>
          <a:xfrm>
            <a:off x="5893594" y="1713468"/>
            <a:ext cx="2360499" cy="22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4"/>
          </p:nvPr>
        </p:nvSpPr>
        <p:spPr>
          <a:xfrm>
            <a:off x="5893594" y="2084785"/>
            <a:ext cx="2361010" cy="23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>
            <a:spLocks noGrp="1"/>
          </p:cNvSpPr>
          <p:nvPr>
            <p:ph type="pic" idx="2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3"/>
          </p:nvPr>
        </p:nvSpPr>
        <p:spPr>
          <a:xfrm>
            <a:off x="1042590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87" name="Google Shape;287;p32"/>
          <p:cNvSpPr>
            <a:spLocks noGrp="1"/>
          </p:cNvSpPr>
          <p:nvPr>
            <p:ph type="pic" idx="4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" name="Google Shape;288;p32"/>
          <p:cNvSpPr txBox="1">
            <a:spLocks noGrp="1"/>
          </p:cNvSpPr>
          <p:nvPr>
            <p:ph type="body" idx="5"/>
          </p:nvPr>
        </p:nvSpPr>
        <p:spPr>
          <a:xfrm>
            <a:off x="2886947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6"/>
          </p:nvPr>
        </p:nvSpPr>
        <p:spPr>
          <a:xfrm>
            <a:off x="2804410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0" name="Google Shape;290;p32"/>
          <p:cNvSpPr>
            <a:spLocks noGrp="1"/>
          </p:cNvSpPr>
          <p:nvPr>
            <p:ph type="pic" idx="7"/>
          </p:nvPr>
        </p:nvSpPr>
        <p:spPr>
          <a:xfrm>
            <a:off x="503770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" name="Google Shape;291;p32"/>
          <p:cNvSpPr txBox="1">
            <a:spLocks noGrp="1"/>
          </p:cNvSpPr>
          <p:nvPr>
            <p:ph type="body" idx="8"/>
          </p:nvPr>
        </p:nvSpPr>
        <p:spPr>
          <a:xfrm>
            <a:off x="4754945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9"/>
          </p:nvPr>
        </p:nvSpPr>
        <p:spPr>
          <a:xfrm>
            <a:off x="4663472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3" name="Google Shape;293;p32"/>
          <p:cNvSpPr>
            <a:spLocks noGrp="1"/>
          </p:cNvSpPr>
          <p:nvPr>
            <p:ph type="pic" idx="13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" name="Google Shape;294;p32"/>
          <p:cNvSpPr txBox="1">
            <a:spLocks noGrp="1"/>
          </p:cNvSpPr>
          <p:nvPr>
            <p:ph type="body" idx="14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body" idx="15"/>
          </p:nvPr>
        </p:nvSpPr>
        <p:spPr>
          <a:xfrm>
            <a:off x="6475824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6" name="Google Shape;296;p32"/>
          <p:cNvSpPr>
            <a:spLocks noGrp="1"/>
          </p:cNvSpPr>
          <p:nvPr>
            <p:ph type="pic" idx="16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" name="Google Shape;297;p32"/>
          <p:cNvSpPr txBox="1">
            <a:spLocks noGrp="1"/>
          </p:cNvSpPr>
          <p:nvPr>
            <p:ph type="body" idx="17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8"/>
          </p:nvPr>
        </p:nvSpPr>
        <p:spPr>
          <a:xfrm>
            <a:off x="1042590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99" name="Google Shape;299;p32"/>
          <p:cNvSpPr>
            <a:spLocks noGrp="1"/>
          </p:cNvSpPr>
          <p:nvPr>
            <p:ph type="pic" idx="19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0" name="Google Shape;300;p32"/>
          <p:cNvSpPr txBox="1">
            <a:spLocks noGrp="1"/>
          </p:cNvSpPr>
          <p:nvPr>
            <p:ph type="body" idx="20"/>
          </p:nvPr>
        </p:nvSpPr>
        <p:spPr>
          <a:xfrm>
            <a:off x="2886947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body" idx="21"/>
          </p:nvPr>
        </p:nvSpPr>
        <p:spPr>
          <a:xfrm>
            <a:off x="2804410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2" name="Google Shape;302;p32"/>
          <p:cNvSpPr>
            <a:spLocks noGrp="1"/>
          </p:cNvSpPr>
          <p:nvPr>
            <p:ph type="pic" idx="22"/>
          </p:nvPr>
        </p:nvSpPr>
        <p:spPr>
          <a:xfrm>
            <a:off x="503770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3" name="Google Shape;303;p32"/>
          <p:cNvSpPr txBox="1">
            <a:spLocks noGrp="1"/>
          </p:cNvSpPr>
          <p:nvPr>
            <p:ph type="body" idx="23"/>
          </p:nvPr>
        </p:nvSpPr>
        <p:spPr>
          <a:xfrm>
            <a:off x="4754945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body" idx="24"/>
          </p:nvPr>
        </p:nvSpPr>
        <p:spPr>
          <a:xfrm>
            <a:off x="4672409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5" name="Google Shape;305;p32"/>
          <p:cNvSpPr>
            <a:spLocks noGrp="1"/>
          </p:cNvSpPr>
          <p:nvPr>
            <p:ph type="pic" idx="25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6" name="Google Shape;306;p32"/>
          <p:cNvSpPr txBox="1">
            <a:spLocks noGrp="1"/>
          </p:cNvSpPr>
          <p:nvPr>
            <p:ph type="body" idx="26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27"/>
          </p:nvPr>
        </p:nvSpPr>
        <p:spPr>
          <a:xfrm>
            <a:off x="6475824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33"/>
          <p:cNvCxnSpPr/>
          <p:nvPr/>
        </p:nvCxnSpPr>
        <p:spPr>
          <a:xfrm flipH="1">
            <a:off x="0" y="0"/>
            <a:ext cx="928688" cy="9960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33"/>
          <p:cNvCxnSpPr/>
          <p:nvPr/>
        </p:nvCxnSpPr>
        <p:spPr>
          <a:xfrm flipH="1">
            <a:off x="0" y="0"/>
            <a:ext cx="2843212" cy="669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1"/>
          </p:nvPr>
        </p:nvSpPr>
        <p:spPr>
          <a:xfrm>
            <a:off x="806585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2"/>
          </p:nvPr>
        </p:nvSpPr>
        <p:spPr>
          <a:xfrm>
            <a:off x="628650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3"/>
          </p:nvPr>
        </p:nvSpPr>
        <p:spPr>
          <a:xfrm>
            <a:off x="628650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4"/>
          </p:nvPr>
        </p:nvSpPr>
        <p:spPr>
          <a:xfrm>
            <a:off x="628650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5"/>
          </p:nvPr>
        </p:nvSpPr>
        <p:spPr>
          <a:xfrm>
            <a:off x="285854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6"/>
          </p:nvPr>
        </p:nvSpPr>
        <p:spPr>
          <a:xfrm>
            <a:off x="2671999" y="2841610"/>
            <a:ext cx="1756654" cy="60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7"/>
          </p:nvPr>
        </p:nvSpPr>
        <p:spPr>
          <a:xfrm>
            <a:off x="2671999" y="3348607"/>
            <a:ext cx="1756654" cy="32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8"/>
          </p:nvPr>
        </p:nvSpPr>
        <p:spPr>
          <a:xfrm>
            <a:off x="2671999" y="3840542"/>
            <a:ext cx="1756654" cy="63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body" idx="9"/>
          </p:nvPr>
        </p:nvSpPr>
        <p:spPr>
          <a:xfrm>
            <a:off x="489328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3"/>
          </p:nvPr>
        </p:nvSpPr>
        <p:spPr>
          <a:xfrm>
            <a:off x="4723957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14"/>
          </p:nvPr>
        </p:nvSpPr>
        <p:spPr>
          <a:xfrm>
            <a:off x="4723957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body" idx="15"/>
          </p:nvPr>
        </p:nvSpPr>
        <p:spPr>
          <a:xfrm>
            <a:off x="4723957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body" idx="16"/>
          </p:nvPr>
        </p:nvSpPr>
        <p:spPr>
          <a:xfrm>
            <a:off x="6945241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17"/>
          </p:nvPr>
        </p:nvSpPr>
        <p:spPr>
          <a:xfrm>
            <a:off x="6767306" y="2841343"/>
            <a:ext cx="1748044" cy="60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18"/>
          </p:nvPr>
        </p:nvSpPr>
        <p:spPr>
          <a:xfrm>
            <a:off x="6767306" y="3348341"/>
            <a:ext cx="1748044" cy="32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body" idx="19"/>
          </p:nvPr>
        </p:nvSpPr>
        <p:spPr>
          <a:xfrm>
            <a:off x="6767306" y="3840275"/>
            <a:ext cx="1748044" cy="63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964-017-0752-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65856423001337?via%3Dihub#b025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i.org/10.1007/s10964-017-0752-y" TargetMode="External"/><Relationship Id="rId4" Type="http://schemas.openxmlformats.org/officeDocument/2006/relationships/hyperlink" Target="https://www.sciencedirect.com/science/article/pii/S0965856423001337?via%3Dihub#b014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>
            <a:off x="5726430" y="3326130"/>
            <a:ext cx="370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de"/>
              <a:t>RISK TAKING ACROSS THE </a:t>
            </a:r>
            <a:br>
              <a:rPr lang="de"/>
            </a:br>
            <a:r>
              <a:rPr lang="de"/>
              <a:t>LIFE SPAN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"/>
          </p:nvPr>
        </p:nvSpPr>
        <p:spPr>
          <a:xfrm>
            <a:off x="5726431" y="4190168"/>
            <a:ext cx="3706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"/>
              <a:buNone/>
            </a:pPr>
            <a:r>
              <a:rPr lang="de" sz="1080"/>
              <a:t>Cristina Candido, Laura Bazzigher</a:t>
            </a:r>
            <a:endParaRPr sz="108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"/>
              <a:buNone/>
            </a:pPr>
            <a:endParaRPr sz="4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ctrTitle"/>
          </p:nvPr>
        </p:nvSpPr>
        <p:spPr>
          <a:xfrm>
            <a:off x="5243513" y="1928426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de"/>
              <a:t>RISK TAKING OVER THE </a:t>
            </a:r>
            <a:br>
              <a:rPr lang="de"/>
            </a:br>
            <a:r>
              <a:rPr lang="de"/>
              <a:t>LIFE SPAN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>
            <a:spLocks noGrp="1"/>
          </p:cNvSpPr>
          <p:nvPr>
            <p:ph type="title"/>
          </p:nvPr>
        </p:nvSpPr>
        <p:spPr>
          <a:xfrm>
            <a:off x="1092875" y="197650"/>
            <a:ext cx="7215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de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BOTH MEN &amp; WOMEN, RISK BEHAVIOR DECREASES WITH AGE</a:t>
            </a:r>
            <a:endParaRPr/>
          </a:p>
        </p:txBody>
      </p:sp>
      <p:sp>
        <p:nvSpPr>
          <p:cNvPr id="458" name="Google Shape;458;p44"/>
          <p:cNvSpPr txBox="1">
            <a:spLocks noGrp="1"/>
          </p:cNvSpPr>
          <p:nvPr>
            <p:ph type="sldNum" idx="12"/>
          </p:nvPr>
        </p:nvSpPr>
        <p:spPr>
          <a:xfrm>
            <a:off x="4820575" y="4513936"/>
            <a:ext cx="2057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/>
              <a:t>Adjusted R-squared: 0.05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p &lt; .001***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9" y="1533372"/>
            <a:ext cx="4111969" cy="2968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4"/>
          <p:cNvSpPr txBox="1"/>
          <p:nvPr/>
        </p:nvSpPr>
        <p:spPr>
          <a:xfrm>
            <a:off x="3912225" y="3167350"/>
            <a:ext cx="836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FF"/>
                </a:solidFill>
              </a:rPr>
              <a:t>male</a:t>
            </a:r>
            <a:endParaRPr sz="1200">
              <a:solidFill>
                <a:srgbClr val="0000FF"/>
              </a:solidFill>
            </a:endParaRPr>
          </a:p>
        </p:txBody>
      </p:sp>
      <p:pic>
        <p:nvPicPr>
          <p:cNvPr id="461" name="Google Shape;461;p44"/>
          <p:cNvPicPr preferRelativeResize="0"/>
          <p:nvPr/>
        </p:nvPicPr>
        <p:blipFill rotWithShape="1">
          <a:blip r:embed="rId4">
            <a:alphaModFix/>
          </a:blip>
          <a:srcRect r="16583"/>
          <a:stretch/>
        </p:blipFill>
        <p:spPr>
          <a:xfrm>
            <a:off x="4362925" y="1380900"/>
            <a:ext cx="4213801" cy="3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 txBox="1"/>
          <p:nvPr/>
        </p:nvSpPr>
        <p:spPr>
          <a:xfrm>
            <a:off x="8307900" y="2990200"/>
            <a:ext cx="836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FF"/>
                </a:solidFill>
              </a:rPr>
              <a:t>male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3912225" y="3573150"/>
            <a:ext cx="836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0000"/>
                </a:solidFill>
              </a:rPr>
              <a:t>female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8307900" y="3523025"/>
            <a:ext cx="836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0000"/>
                </a:solidFill>
              </a:rPr>
              <a:t>female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14825" y="1157375"/>
            <a:ext cx="3748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4820575" y="1157375"/>
            <a:ext cx="3821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451400" y="4513925"/>
            <a:ext cx="14373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0.05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.001***</a:t>
            </a:r>
            <a:endParaRPr sz="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ctrTitle"/>
          </p:nvPr>
        </p:nvSpPr>
        <p:spPr>
          <a:xfrm>
            <a:off x="5243513" y="1928426"/>
            <a:ext cx="31347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de"/>
              <a:t>WVS VS GPS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1413867" y="326230"/>
            <a:ext cx="710148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de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MODERATE CORRELATION BETWEEN EFFECTS OF GENDER AND AGE ON RISK TAKING</a:t>
            </a:r>
            <a:endParaRPr/>
          </a:p>
        </p:txBody>
      </p:sp>
      <p:sp>
        <p:nvSpPr>
          <p:cNvPr id="479" name="Google Shape;479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l="7272"/>
          <a:stretch/>
        </p:blipFill>
        <p:spPr>
          <a:xfrm>
            <a:off x="0" y="2143599"/>
            <a:ext cx="3070044" cy="29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6178" y="2109512"/>
            <a:ext cx="3173925" cy="290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7333" y="2109512"/>
            <a:ext cx="3166667" cy="2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/>
        </p:nvSpPr>
        <p:spPr>
          <a:xfrm>
            <a:off x="201950" y="1603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0.19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.001***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0.45</a:t>
            </a:r>
            <a:endParaRPr sz="800">
              <a:solidFill>
                <a:srgbClr val="888888"/>
              </a:solidFill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2973138" y="1603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0.19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.001***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0.42</a:t>
            </a:r>
            <a:endParaRPr sz="800">
              <a:solidFill>
                <a:srgbClr val="888888"/>
              </a:solidFill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5986650" y="1603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0.07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.01**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0.31</a:t>
            </a:r>
            <a:endParaRPr sz="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>
            <a:spLocks noGrp="1"/>
          </p:cNvSpPr>
          <p:nvPr>
            <p:ph type="ctrTitle"/>
          </p:nvPr>
        </p:nvSpPr>
        <p:spPr>
          <a:xfrm>
            <a:off x="5243513" y="1928426"/>
            <a:ext cx="31347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de"/>
              <a:t>HARDSHIP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>
            <a:spLocks noGrp="1"/>
          </p:cNvSpPr>
          <p:nvPr>
            <p:ph type="title"/>
          </p:nvPr>
        </p:nvSpPr>
        <p:spPr>
          <a:xfrm>
            <a:off x="1277650" y="211925"/>
            <a:ext cx="731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THE HIGHER HARDSHIP IS, THE HIGHER ARE THE RISK TAKING PATTERNS ACROSS COUNTRIES</a:t>
            </a:r>
            <a:endParaRPr/>
          </a:p>
        </p:txBody>
      </p:sp>
      <p:sp>
        <p:nvSpPr>
          <p:cNvPr id="497" name="Google Shape;497;p48"/>
          <p:cNvSpPr txBox="1">
            <a:spLocks noGrp="1"/>
          </p:cNvSpPr>
          <p:nvPr>
            <p:ph type="body" idx="2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498" name="Google Shape;498;p48"/>
          <p:cNvSpPr txBox="1"/>
          <p:nvPr/>
        </p:nvSpPr>
        <p:spPr>
          <a:xfrm>
            <a:off x="1309700" y="1385975"/>
            <a:ext cx="2953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5141325" y="1385975"/>
            <a:ext cx="3501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00" name="Google Shape;5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00" y="1639175"/>
            <a:ext cx="3501000" cy="320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 rotWithShape="1">
          <a:blip r:embed="rId4">
            <a:alphaModFix/>
          </a:blip>
          <a:srcRect l="12820" r="12514"/>
          <a:stretch/>
        </p:blipFill>
        <p:spPr>
          <a:xfrm>
            <a:off x="4981950" y="1639173"/>
            <a:ext cx="3778541" cy="31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8"/>
          <p:cNvSpPr txBox="1"/>
          <p:nvPr/>
        </p:nvSpPr>
        <p:spPr>
          <a:xfrm>
            <a:off x="5200800" y="4589400"/>
            <a:ext cx="178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0.06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.01*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0.28</a:t>
            </a:r>
            <a:endParaRPr sz="800">
              <a:solidFill>
                <a:srgbClr val="888888"/>
              </a:solidFill>
            </a:endParaRPr>
          </a:p>
        </p:txBody>
      </p:sp>
      <p:sp>
        <p:nvSpPr>
          <p:cNvPr id="503" name="Google Shape;503;p48"/>
          <p:cNvSpPr txBox="1"/>
          <p:nvPr/>
        </p:nvSpPr>
        <p:spPr>
          <a:xfrm>
            <a:off x="1288300" y="4589400"/>
            <a:ext cx="144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0.07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= 0.01*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0.28</a:t>
            </a:r>
            <a:endParaRPr sz="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277650" y="211925"/>
            <a:ext cx="7360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THE HIGHER HARDSHIP IS, THE LESS SIGNIFICANT IS THE  AGE DIFFERENCE FOR RISK TAKING</a:t>
            </a:r>
            <a:endParaRPr/>
          </a:p>
        </p:txBody>
      </p:sp>
      <p:sp>
        <p:nvSpPr>
          <p:cNvPr id="510" name="Google Shape;510;p49"/>
          <p:cNvSpPr txBox="1"/>
          <p:nvPr/>
        </p:nvSpPr>
        <p:spPr>
          <a:xfrm>
            <a:off x="514825" y="1309775"/>
            <a:ext cx="3748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11" name="Google Shape;511;p49"/>
          <p:cNvSpPr txBox="1"/>
          <p:nvPr/>
        </p:nvSpPr>
        <p:spPr>
          <a:xfrm>
            <a:off x="5125375" y="1309775"/>
            <a:ext cx="3821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l="12409" r="12334"/>
          <a:stretch/>
        </p:blipFill>
        <p:spPr>
          <a:xfrm>
            <a:off x="5069225" y="1636676"/>
            <a:ext cx="3748199" cy="30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9"/>
          <p:cNvSpPr txBox="1"/>
          <p:nvPr/>
        </p:nvSpPr>
        <p:spPr>
          <a:xfrm>
            <a:off x="5233000" y="4558850"/>
            <a:ext cx="1788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0.17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&lt; .001***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rgbClr val="888888"/>
                </a:solidFill>
              </a:rPr>
              <a:t>r = 0.42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888888"/>
              </a:solidFill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943025" y="4558850"/>
            <a:ext cx="140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0.34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&lt; .001***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0.59</a:t>
            </a:r>
            <a:endParaRPr sz="800">
              <a:solidFill>
                <a:srgbClr val="888888"/>
              </a:solidFill>
            </a:endParaRPr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50" y="1732600"/>
            <a:ext cx="3748201" cy="2732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>
            <a:spLocks noGrp="1"/>
          </p:cNvSpPr>
          <p:nvPr>
            <p:ph type="title"/>
          </p:nvPr>
        </p:nvSpPr>
        <p:spPr>
          <a:xfrm>
            <a:off x="1413876" y="288125"/>
            <a:ext cx="7033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de"/>
              <a:t>THE HIGHER HARDSHIP IS, THE LESS SIGNIFICANT IS THE  GENDER DIFFERENCE FOR RISK TAKING</a:t>
            </a:r>
            <a:endParaRPr/>
          </a:p>
        </p:txBody>
      </p:sp>
      <p:pic>
        <p:nvPicPr>
          <p:cNvPr id="521" name="Google Shape;521;p50"/>
          <p:cNvPicPr preferRelativeResize="0"/>
          <p:nvPr/>
        </p:nvPicPr>
        <p:blipFill rotWithShape="1">
          <a:blip r:embed="rId3">
            <a:alphaModFix/>
          </a:blip>
          <a:srcRect l="11999" r="12767"/>
          <a:stretch/>
        </p:blipFill>
        <p:spPr>
          <a:xfrm>
            <a:off x="5203650" y="1767125"/>
            <a:ext cx="3514199" cy="2885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0"/>
          <p:cNvSpPr txBox="1"/>
          <p:nvPr/>
        </p:nvSpPr>
        <p:spPr>
          <a:xfrm>
            <a:off x="5423475" y="4558750"/>
            <a:ext cx="1788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0.107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rgbClr val="888888"/>
                </a:solidFill>
              </a:rPr>
              <a:t>p &lt; .01**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rgbClr val="888888"/>
                </a:solidFill>
              </a:rPr>
              <a:t>r = 0.42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888888"/>
              </a:solidFill>
            </a:endParaRPr>
          </a:p>
        </p:txBody>
      </p:sp>
      <p:sp>
        <p:nvSpPr>
          <p:cNvPr id="523" name="Google Shape;523;p50"/>
          <p:cNvSpPr txBox="1"/>
          <p:nvPr/>
        </p:nvSpPr>
        <p:spPr>
          <a:xfrm>
            <a:off x="954550" y="4544050"/>
            <a:ext cx="147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Adjusted R-squared: 0.09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p &lt; .001***</a:t>
            </a:r>
            <a:endParaRPr sz="8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888888"/>
                </a:solidFill>
              </a:rPr>
              <a:t>r = 0.32</a:t>
            </a:r>
            <a:endParaRPr sz="800">
              <a:solidFill>
                <a:srgbClr val="888888"/>
              </a:solidFill>
            </a:endParaRPr>
          </a:p>
        </p:txBody>
      </p:sp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25" y="1861462"/>
            <a:ext cx="3420774" cy="26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0"/>
          <p:cNvSpPr txBox="1"/>
          <p:nvPr/>
        </p:nvSpPr>
        <p:spPr>
          <a:xfrm>
            <a:off x="743425" y="1385975"/>
            <a:ext cx="3748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26" name="Google Shape;526;p50"/>
          <p:cNvSpPr txBox="1"/>
          <p:nvPr/>
        </p:nvSpPr>
        <p:spPr>
          <a:xfrm>
            <a:off x="5125375" y="1385975"/>
            <a:ext cx="3821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de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body" idx="1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200" u="sng"/>
              <a:t>Hardship Index</a:t>
            </a:r>
            <a:endParaRPr sz="1200" u="sng"/>
          </a:p>
        </p:txBody>
      </p:sp>
      <p:sp>
        <p:nvSpPr>
          <p:cNvPr id="534" name="Google Shape;534;p51"/>
          <p:cNvSpPr txBox="1">
            <a:spLocks noGrp="1"/>
          </p:cNvSpPr>
          <p:nvPr>
            <p:ph type="body" idx="2"/>
          </p:nvPr>
        </p:nvSpPr>
        <p:spPr>
          <a:xfrm>
            <a:off x="4288975" y="2099200"/>
            <a:ext cx="4226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Not the same Items as in Mata et al. (2016)</a:t>
            </a:r>
            <a:endParaRPr/>
          </a:p>
        </p:txBody>
      </p:sp>
      <p:sp>
        <p:nvSpPr>
          <p:cNvPr id="535" name="Google Shape;535;p51"/>
          <p:cNvSpPr txBox="1">
            <a:spLocks noGrp="1"/>
          </p:cNvSpPr>
          <p:nvPr>
            <p:ph type="body" idx="3"/>
          </p:nvPr>
        </p:nvSpPr>
        <p:spPr>
          <a:xfrm>
            <a:off x="4441691" y="2634458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200" u="sng"/>
              <a:t>Lack of comparability </a:t>
            </a:r>
            <a:endParaRPr sz="1200" u="sng"/>
          </a:p>
        </p:txBody>
      </p:sp>
      <p:sp>
        <p:nvSpPr>
          <p:cNvPr id="536" name="Google Shape;536;p51"/>
          <p:cNvSpPr txBox="1">
            <a:spLocks noGrp="1"/>
          </p:cNvSpPr>
          <p:nvPr>
            <p:ph type="body" idx="6"/>
          </p:nvPr>
        </p:nvSpPr>
        <p:spPr>
          <a:xfrm>
            <a:off x="4288975" y="2924038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06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de" sz="1135"/>
              <a:t>Risk Taking Measures</a:t>
            </a:r>
            <a:endParaRPr sz="1135"/>
          </a:p>
          <a:p>
            <a:pPr marL="457200" marR="0" lvl="0" indent="-3006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de" sz="1135"/>
              <a:t>Temporal differences</a:t>
            </a:r>
            <a:endParaRPr sz="1135"/>
          </a:p>
          <a:p>
            <a:pPr marL="457200" lvl="0" indent="-3006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de" sz="1135"/>
              <a:t>Geographical differences</a:t>
            </a:r>
            <a:endParaRPr sz="1135"/>
          </a:p>
        </p:txBody>
      </p:sp>
      <p:sp>
        <p:nvSpPr>
          <p:cNvPr id="537" name="Google Shape;537;p51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>
            <a:spLocks noGrp="1"/>
          </p:cNvSpPr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Conclusion &amp; next steps</a:t>
            </a:r>
            <a:endParaRPr/>
          </a:p>
        </p:txBody>
      </p:sp>
      <p:sp>
        <p:nvSpPr>
          <p:cNvPr id="543" name="Google Shape;543;p52"/>
          <p:cNvSpPr txBox="1">
            <a:spLocks noGrp="1"/>
          </p:cNvSpPr>
          <p:nvPr>
            <p:ph type="body" idx="1"/>
          </p:nvPr>
        </p:nvSpPr>
        <p:spPr>
          <a:xfrm>
            <a:off x="4054225" y="2157425"/>
            <a:ext cx="46647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/>
              <a:t>We were able to replicate the results of the Mata et al. (2016) paper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/>
              <a:t>Men and young people, are more likely to take risks. However, when considering the hardship of a country, those who live in harsh environment are more likely to take risk regardless of gender and age.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400" b="1"/>
              <a:t>Next steps? 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179999" lvl="0" indent="-2498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Limit analysis to countries in common in both datasets</a:t>
            </a:r>
            <a:endParaRPr/>
          </a:p>
          <a:p>
            <a:pPr marL="179999" lvl="0" indent="-2498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Incorporate data from the Global Burden of Disease </a:t>
            </a:r>
            <a:endParaRPr/>
          </a:p>
          <a:p>
            <a:pPr marL="179999" lvl="0" indent="-2498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Expand data from the hardship index and work with countries indicators -&gt; we need to get more data from the countries</a:t>
            </a:r>
            <a:endParaRPr/>
          </a:p>
        </p:txBody>
      </p:sp>
      <p:sp>
        <p:nvSpPr>
          <p:cNvPr id="544" name="Google Shape;544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1131570" y="2431504"/>
            <a:ext cx="2354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MOTIVATION</a:t>
            </a: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3486275" y="820625"/>
            <a:ext cx="5574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None/>
            </a:pPr>
            <a:r>
              <a:rPr lang="de" sz="2100">
                <a:solidFill>
                  <a:srgbClr val="000000"/>
                </a:solidFill>
              </a:rPr>
              <a:t>Studying the interplay between risk, gender, and age contributes to our understanding of human behavior.</a:t>
            </a:r>
            <a:endParaRPr sz="2100"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6"/>
          </p:nvPr>
        </p:nvSpPr>
        <p:spPr>
          <a:xfrm>
            <a:off x="3486275" y="1974950"/>
            <a:ext cx="5507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 b="1"/>
              <a:t>Helps to gain insights into human behavior, decision-making processes, and risk preferences.</a:t>
            </a:r>
            <a:endParaRPr sz="1300" b="1"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8"/>
          </p:nvPr>
        </p:nvSpPr>
        <p:spPr>
          <a:xfrm>
            <a:off x="3108275" y="2738275"/>
            <a:ext cx="5885400" cy="1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7"/>
              <a:t>An increase in risk taking during adolescence and a decline during young adulthood is seen virtually around the world, across countries that differ markedly in cultural norms and opportunities for risk taking </a:t>
            </a:r>
            <a:r>
              <a:rPr lang="de" sz="681"/>
              <a:t>(Duell et al. 2018)</a:t>
            </a:r>
            <a:r>
              <a:rPr lang="de" sz="1107"/>
              <a:t>.</a:t>
            </a:r>
            <a:br>
              <a:rPr lang="de" sz="1107"/>
            </a:br>
            <a:endParaRPr sz="1107"/>
          </a:p>
          <a:p>
            <a:pPr marL="457200" lvl="0" indent="-29257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8"/>
              <a:buChar char="●"/>
            </a:pPr>
            <a:r>
              <a:rPr lang="de" sz="1107"/>
              <a:t>Among international studies with both adolescent and adult samples, findings point to a gradual decline in risk taking among both males and females </a:t>
            </a:r>
            <a:r>
              <a:rPr lang="de" sz="707"/>
              <a:t>(Duell et al. 2018; Mata et al. 2011)</a:t>
            </a:r>
            <a:r>
              <a:rPr lang="de" sz="1107"/>
              <a:t>.</a:t>
            </a:r>
            <a:br>
              <a:rPr lang="de" sz="1107"/>
            </a:br>
            <a:endParaRPr sz="1107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7"/>
          </a:p>
        </p:txBody>
      </p:sp>
      <p:sp>
        <p:nvSpPr>
          <p:cNvPr id="351" name="Google Shape;351;p35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10" y="4765300"/>
            <a:ext cx="669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Duell, N., Steinberg, L., Icenogle, G. et al. Age Patterns in Risk Taking Across the World. J Youth Adolescence 47, 1052–1072 (2018). </a:t>
            </a:r>
            <a:r>
              <a:rPr lang="de" sz="500">
                <a:solidFill>
                  <a:srgbClr val="888888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https://doi.org/10.1007/s10964-017-0752-y</a:t>
            </a:r>
            <a:br>
              <a:rPr lang="de" sz="500">
                <a:solidFill>
                  <a:srgbClr val="888888"/>
                </a:solidFill>
              </a:rPr>
            </a:br>
            <a:r>
              <a:rPr lang="de" sz="500">
                <a:solidFill>
                  <a:srgbClr val="888888"/>
                </a:solidFill>
              </a:rPr>
              <a:t>Mata, R., Josef, A. K., &amp; Hertwig, R. (2016). Propensity for risk taking across the life span and around  the globe. Psychological Science, 27(2), 231–243. https://doi.org/10.1177/0956797615617811</a:t>
            </a:r>
            <a:endParaRPr sz="5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>
            <a:spLocks noGrp="1"/>
          </p:cNvSpPr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"/>
              <a:t>THANK YOU</a:t>
            </a:r>
            <a:endParaRPr/>
          </a:p>
        </p:txBody>
      </p:sp>
      <p:sp>
        <p:nvSpPr>
          <p:cNvPr id="550" name="Google Shape;550;p53"/>
          <p:cNvSpPr txBox="1">
            <a:spLocks noGrp="1"/>
          </p:cNvSpPr>
          <p:nvPr>
            <p:ph type="sldNum" idx="12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>
            <a:spLocks noGrp="1"/>
          </p:cNvSpPr>
          <p:nvPr>
            <p:ph type="title"/>
          </p:nvPr>
        </p:nvSpPr>
        <p:spPr>
          <a:xfrm>
            <a:off x="262958" y="208697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ROAD MAP</a:t>
            </a:r>
            <a:endParaRPr/>
          </a:p>
        </p:txBody>
      </p:sp>
      <p:sp>
        <p:nvSpPr>
          <p:cNvPr id="556" name="Google Shape;556;p54"/>
          <p:cNvSpPr txBox="1">
            <a:spLocks noGrp="1"/>
          </p:cNvSpPr>
          <p:nvPr>
            <p:ph type="body" idx="1"/>
          </p:nvPr>
        </p:nvSpPr>
        <p:spPr>
          <a:xfrm>
            <a:off x="111238" y="1110854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"/>
              <a:t>LITERATURE</a:t>
            </a:r>
            <a:endParaRPr/>
          </a:p>
        </p:txBody>
      </p:sp>
      <p:sp>
        <p:nvSpPr>
          <p:cNvPr id="557" name="Google Shape;557;p54"/>
          <p:cNvSpPr txBox="1">
            <a:spLocks noGrp="1"/>
          </p:cNvSpPr>
          <p:nvPr>
            <p:ph type="body" idx="2"/>
          </p:nvPr>
        </p:nvSpPr>
        <p:spPr>
          <a:xfrm>
            <a:off x="535781" y="191809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"/>
              <a:t>DATA</a:t>
            </a:r>
            <a:endParaRPr/>
          </a:p>
        </p:txBody>
      </p:sp>
      <p:sp>
        <p:nvSpPr>
          <p:cNvPr id="558" name="Google Shape;558;p54"/>
          <p:cNvSpPr txBox="1">
            <a:spLocks noGrp="1"/>
          </p:cNvSpPr>
          <p:nvPr>
            <p:ph type="body" idx="3"/>
          </p:nvPr>
        </p:nvSpPr>
        <p:spPr>
          <a:xfrm>
            <a:off x="990600" y="272534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"/>
              <a:t>ANALYTICS</a:t>
            </a:r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body" idx="4"/>
          </p:nvPr>
        </p:nvSpPr>
        <p:spPr>
          <a:xfrm>
            <a:off x="1428750" y="3532585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"/>
              <a:t>RESULTS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5"/>
          </p:nvPr>
        </p:nvSpPr>
        <p:spPr>
          <a:xfrm>
            <a:off x="3177250" y="1236855"/>
            <a:ext cx="5966749" cy="19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lang="de" sz="1300" b="0" i="0" u="none" strike="noStrike">
                <a:solidFill>
                  <a:srgbClr val="000000"/>
                </a:solidFill>
              </a:rPr>
              <a:t>Review the literature</a:t>
            </a:r>
            <a:endParaRPr sz="13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body" idx="6"/>
          </p:nvPr>
        </p:nvSpPr>
        <p:spPr>
          <a:xfrm>
            <a:off x="3672517" y="1808779"/>
            <a:ext cx="4976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World Vaulue Survey (Waves 5 &amp; 6)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GPS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Sources for Hardship (e.g. CIA Factbook)</a:t>
            </a:r>
            <a:endParaRPr sz="1300"/>
          </a:p>
        </p:txBody>
      </p:sp>
      <p:sp>
        <p:nvSpPr>
          <p:cNvPr id="562" name="Google Shape;562;p54"/>
          <p:cNvSpPr txBox="1">
            <a:spLocks noGrp="1"/>
          </p:cNvSpPr>
          <p:nvPr>
            <p:ph type="body" idx="7"/>
          </p:nvPr>
        </p:nvSpPr>
        <p:spPr>
          <a:xfrm>
            <a:off x="4182703" y="2592531"/>
            <a:ext cx="4154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wrangling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visualisation 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regression</a:t>
            </a:r>
            <a:endParaRPr sz="1300"/>
          </a:p>
        </p:txBody>
      </p:sp>
      <p:sp>
        <p:nvSpPr>
          <p:cNvPr id="563" name="Google Shape;563;p54"/>
          <p:cNvSpPr txBox="1">
            <a:spLocks noGrp="1"/>
          </p:cNvSpPr>
          <p:nvPr>
            <p:ph type="body" idx="8"/>
          </p:nvPr>
        </p:nvSpPr>
        <p:spPr>
          <a:xfrm>
            <a:off x="4572000" y="3350676"/>
            <a:ext cx="4154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Analysis Risk Taking over the life span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WVS vs. GPS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Hardship and Risk Taking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Hardship and Age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" sz="1300"/>
              <a:t> 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300"/>
          </a:p>
        </p:txBody>
      </p:sp>
      <p:sp>
        <p:nvSpPr>
          <p:cNvPr id="564" name="Google Shape;564;p54"/>
          <p:cNvSpPr txBox="1">
            <a:spLocks noGrp="1"/>
          </p:cNvSpPr>
          <p:nvPr>
            <p:ph type="ftr" idx="11"/>
          </p:nvPr>
        </p:nvSpPr>
        <p:spPr>
          <a:xfrm>
            <a:off x="262958" y="4705254"/>
            <a:ext cx="8074066" cy="33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Mata, R., Josef, A. K., &amp; Hertwig, R. (2016). Propensity for risk taking across the life span and around  the globe. Psychological Science, 27(2), 231–243. https://doi.org/10.1177/0956797615617811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Falk, A., Becker, A., Dohmen, T., Enke, B., Huffman, D., &amp; Sunde, U. (2018). Global Evidence on Economic Preferences*. The Quarterly Journal of Economics, 133(4), 1645–1692. https://doi.org/10.1093/qje/qjy013</a:t>
            </a:r>
            <a:endParaRPr/>
          </a:p>
        </p:txBody>
      </p:sp>
      <p:sp>
        <p:nvSpPr>
          <p:cNvPr id="565" name="Google Shape;565;p54"/>
          <p:cNvSpPr txBox="1">
            <a:spLocks noGrp="1"/>
          </p:cNvSpPr>
          <p:nvPr>
            <p:ph type="sldNum" idx="12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1131570" y="2431504"/>
            <a:ext cx="2354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MOTIVATION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3486275" y="439625"/>
            <a:ext cx="5574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None/>
            </a:pPr>
            <a:r>
              <a:rPr lang="de" sz="2100">
                <a:solidFill>
                  <a:srgbClr val="000000"/>
                </a:solidFill>
              </a:rPr>
              <a:t>Studying the interplay between risk, gender, and age contributes to our understanding of human behavior.</a:t>
            </a:r>
            <a:endParaRPr sz="2100"/>
          </a:p>
        </p:txBody>
      </p:sp>
      <p:sp>
        <p:nvSpPr>
          <p:cNvPr id="360" name="Google Shape;360;p36"/>
          <p:cNvSpPr txBox="1">
            <a:spLocks noGrp="1"/>
          </p:cNvSpPr>
          <p:nvPr>
            <p:ph type="body" idx="6"/>
          </p:nvPr>
        </p:nvSpPr>
        <p:spPr>
          <a:xfrm>
            <a:off x="3486275" y="1593950"/>
            <a:ext cx="5507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 b="1"/>
              <a:t>Helps to gain insights into human behavior, decision-making processes, and risk preferences.</a:t>
            </a:r>
            <a:endParaRPr sz="1300" b="1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8"/>
          </p:nvPr>
        </p:nvSpPr>
        <p:spPr>
          <a:xfrm>
            <a:off x="3108150" y="2204175"/>
            <a:ext cx="5885400" cy="23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/>
              <a:t>Health</a:t>
            </a:r>
            <a:br>
              <a:rPr lang="de" sz="1300" b="1"/>
            </a:br>
            <a:r>
              <a:rPr lang="de" sz="1107"/>
              <a:t> </a:t>
            </a:r>
            <a:endParaRPr sz="1107"/>
          </a:p>
          <a:p>
            <a:pPr marL="719999" lvl="0" indent="-243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8"/>
              <a:buChar char="●"/>
            </a:pPr>
            <a:r>
              <a:rPr lang="de" sz="1107"/>
              <a:t>Health behavior suggests that risk perception is central to determining individual preventive behaviors </a:t>
            </a:r>
            <a:r>
              <a:rPr lang="de" sz="700"/>
              <a:t>(Zhao et al. 2023)</a:t>
            </a:r>
            <a:r>
              <a:rPr lang="de" sz="1107"/>
              <a:t>. </a:t>
            </a:r>
            <a:br>
              <a:rPr lang="de" sz="1107"/>
            </a:br>
            <a:endParaRPr sz="1107"/>
          </a:p>
          <a:p>
            <a:pPr marL="719999" lvl="0" indent="-243975" algn="l" rtl="0">
              <a:spcBef>
                <a:spcPts val="0"/>
              </a:spcBef>
              <a:spcAft>
                <a:spcPts val="0"/>
              </a:spcAft>
              <a:buSzPts val="1008"/>
              <a:buChar char="●"/>
            </a:pPr>
            <a:r>
              <a:rPr lang="de" sz="1107"/>
              <a:t>Researchers from many countries, have cited adolescent risk taking as a major public health concern</a:t>
            </a:r>
            <a:r>
              <a:rPr lang="de" sz="681"/>
              <a:t> (Duell et al. 2018)</a:t>
            </a:r>
            <a:r>
              <a:rPr lang="de" sz="1107"/>
              <a:t>. </a:t>
            </a:r>
            <a:br>
              <a:rPr lang="de" sz="1107"/>
            </a:br>
            <a:endParaRPr sz="1107"/>
          </a:p>
          <a:p>
            <a:pPr marL="719999" lvl="0" indent="-250325" algn="l" rtl="0">
              <a:spcBef>
                <a:spcPts val="0"/>
              </a:spcBef>
              <a:spcAft>
                <a:spcPts val="0"/>
              </a:spcAft>
              <a:buSzPts val="1108"/>
              <a:buChar char="●"/>
            </a:pPr>
            <a:r>
              <a:rPr lang="de"/>
              <a:t>Younger cyclists were more likely to engage in risky riding behaviours than their older counterpart</a:t>
            </a:r>
            <a:r>
              <a:rPr lang="de" sz="681"/>
              <a:t> (</a:t>
            </a:r>
            <a:r>
              <a:rPr lang="de" sz="681">
                <a:uFill>
                  <a:noFill/>
                </a:uFill>
                <a:hlinkClick r:id="rId3"/>
              </a:rPr>
              <a:t>Twisk et al., 2015</a:t>
            </a:r>
            <a:r>
              <a:rPr lang="de" sz="681"/>
              <a:t>,</a:t>
            </a:r>
            <a:r>
              <a:rPr lang="de" sz="681">
                <a:uFill>
                  <a:noFill/>
                </a:uFill>
                <a:hlinkClick r:id="rId4"/>
              </a:rPr>
              <a:t> Li et al., 2022</a:t>
            </a:r>
            <a:r>
              <a:rPr lang="de" sz="700"/>
              <a:t>)</a:t>
            </a:r>
            <a:endParaRPr sz="7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sp>
        <p:nvSpPr>
          <p:cNvPr id="363" name="Google Shape;363;p36"/>
          <p:cNvSpPr txBox="1"/>
          <p:nvPr/>
        </p:nvSpPr>
        <p:spPr>
          <a:xfrm>
            <a:off x="-43650" y="4543300"/>
            <a:ext cx="918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Duell, N., Steinberg, L., Icenogle, G. et al. Age Patterns in Risk Taking Across the World. J Youth Adolescence 47, 1052–1072 (2018). </a:t>
            </a:r>
            <a:r>
              <a:rPr lang="de" sz="500">
                <a:solidFill>
                  <a:srgbClr val="88888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https://doi.org/10.1007/s10964-017-0752-y</a:t>
            </a:r>
            <a:br>
              <a:rPr lang="de" sz="500">
                <a:solidFill>
                  <a:srgbClr val="888888"/>
                </a:solidFill>
              </a:rPr>
            </a:br>
            <a:r>
              <a:rPr lang="de" sz="500">
                <a:solidFill>
                  <a:srgbClr val="888888"/>
                </a:solidFill>
              </a:rPr>
              <a:t>Li, X., Useche, S.A., Zhang, Y., Wang, Y., Oviedo-Trespalacios, O., &amp; Haworth, N. (2022). Comparing the cycling behaviours of Australian, Chinese and Colombian cyclists using a behavioural questionnaire paradigm. Accid. Anal. Prev., 164 (2022), Article 106471</a:t>
            </a:r>
            <a:endParaRPr sz="5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Twisk, D.A., Commandeur, J.J., Vlakveld, W.P., Shope,  J.T., &amp; Kok  G. (2015). Relationships amongst psychological determinants, risk behaviour, and road crashes of young adolescent pedestrians and cyclists: Implications for road safety education programmes Transport. Res. F: Traffic Psychol. Behav., 30 (2015), pp. 45-56</a:t>
            </a:r>
            <a:endParaRPr sz="5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Zhao, L., Huang, H., Liu, P., Xu, L., Deng, W., Tian, F., &amp; Tan, L. (2023). Risk perception in the era of COVID-19 and related factors among nurses: A cross-sectional study. Nursing open, 10(8), 5659–5669. https://doi.org/10.1002/nop2.1811</a:t>
            </a:r>
            <a:endParaRPr sz="5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>
            <a:spLocks noGrp="1"/>
          </p:cNvSpPr>
          <p:nvPr>
            <p:ph type="title"/>
          </p:nvPr>
        </p:nvSpPr>
        <p:spPr>
          <a:xfrm>
            <a:off x="1131570" y="2431504"/>
            <a:ext cx="2354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MOTIVATION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1"/>
          </p:nvPr>
        </p:nvSpPr>
        <p:spPr>
          <a:xfrm>
            <a:off x="3486275" y="439625"/>
            <a:ext cx="5574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None/>
            </a:pPr>
            <a:r>
              <a:rPr lang="de" sz="2100">
                <a:solidFill>
                  <a:srgbClr val="000000"/>
                </a:solidFill>
              </a:rPr>
              <a:t>Studying the interplay between risk, gender, and age contributes to our understanding of human behavior.</a:t>
            </a:r>
            <a:endParaRPr sz="2100"/>
          </a:p>
        </p:txBody>
      </p:sp>
      <p:sp>
        <p:nvSpPr>
          <p:cNvPr id="371" name="Google Shape;371;p37"/>
          <p:cNvSpPr txBox="1">
            <a:spLocks noGrp="1"/>
          </p:cNvSpPr>
          <p:nvPr>
            <p:ph type="body" idx="6"/>
          </p:nvPr>
        </p:nvSpPr>
        <p:spPr>
          <a:xfrm>
            <a:off x="3486275" y="1593950"/>
            <a:ext cx="5507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 b="1"/>
              <a:t>Helps to gain insights into human behavior, decision-making processes, and risk preferences.</a:t>
            </a:r>
            <a:endParaRPr sz="1300" b="1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8"/>
          </p:nvPr>
        </p:nvSpPr>
        <p:spPr>
          <a:xfrm>
            <a:off x="3108275" y="2346600"/>
            <a:ext cx="5885400" cy="17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/>
              <a:t>Crime</a:t>
            </a:r>
            <a:br>
              <a:rPr lang="de" sz="1300" b="1"/>
            </a:br>
            <a:endParaRPr sz="1107"/>
          </a:p>
          <a:p>
            <a:pPr marL="719999" lvl="0" indent="-243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8"/>
              <a:buChar char="●"/>
            </a:pPr>
            <a:r>
              <a:rPr lang="de" sz="1107"/>
              <a:t>In most parts of the world, risky behavior increases over the course of adolescence before declining as individuals reach their 20s, following the “age-crime curve” that has been observed consistently across time and cultures </a:t>
            </a:r>
            <a:r>
              <a:rPr lang="de" sz="681"/>
              <a:t>(Eisner, 2002; Piquero et al. 2003)</a:t>
            </a:r>
            <a:r>
              <a:rPr lang="de" sz="1107"/>
              <a:t>.</a:t>
            </a:r>
            <a:endParaRPr sz="1107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7"/>
          </a:p>
          <a:p>
            <a:pPr marL="719999" lvl="0" indent="-250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8"/>
              <a:buChar char="●"/>
            </a:pPr>
            <a:r>
              <a:rPr lang="de"/>
              <a:t>Across several countries, both violent and property crime decline during the early 20s, falling off markedly after 25 years </a:t>
            </a:r>
            <a:r>
              <a:rPr lang="de" sz="700"/>
              <a:t>(Eisner 2002)</a:t>
            </a:r>
            <a:endParaRPr sz="1107"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  <p:sp>
        <p:nvSpPr>
          <p:cNvPr id="374" name="Google Shape;374;p37"/>
          <p:cNvSpPr txBox="1"/>
          <p:nvPr/>
        </p:nvSpPr>
        <p:spPr>
          <a:xfrm>
            <a:off x="-52540" y="4765300"/>
            <a:ext cx="669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Eisner, M. (2002). Crime, problem drinking, and drug use: Patterns of problem behavior in cross-national perspective. The Annals of the American Academy of Political and Social Science, 580, 201–225.</a:t>
            </a:r>
            <a:br>
              <a:rPr lang="de" sz="500">
                <a:solidFill>
                  <a:srgbClr val="888888"/>
                </a:solidFill>
              </a:rPr>
            </a:br>
            <a:r>
              <a:rPr lang="de" sz="500">
                <a:solidFill>
                  <a:srgbClr val="888888"/>
                </a:solidFill>
              </a:rPr>
              <a:t>Piquero, A. R., Farrington, D. P., &amp; Blumstein, A. (2003). The criminal career paradigm. In M. Tonry (Ed.), Crime and justice: A review of research (Vol 30, pp. 359–506). Chicago: University of Chicago Press.</a:t>
            </a:r>
            <a:endParaRPr sz="5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1131570" y="2431504"/>
            <a:ext cx="2354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MOTIVATION</a:t>
            </a:r>
            <a:endParaRPr/>
          </a:p>
        </p:txBody>
      </p:sp>
      <p:sp>
        <p:nvSpPr>
          <p:cNvPr id="381" name="Google Shape;381;p38"/>
          <p:cNvSpPr txBox="1">
            <a:spLocks noGrp="1"/>
          </p:cNvSpPr>
          <p:nvPr>
            <p:ph type="body" idx="1"/>
          </p:nvPr>
        </p:nvSpPr>
        <p:spPr>
          <a:xfrm>
            <a:off x="3486275" y="439625"/>
            <a:ext cx="5574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None/>
            </a:pPr>
            <a:r>
              <a:rPr lang="de" sz="2100">
                <a:solidFill>
                  <a:srgbClr val="000000"/>
                </a:solidFill>
              </a:rPr>
              <a:t>Studying the interplay between risk, gender, and age contributes to our understanding of human behavior.</a:t>
            </a:r>
            <a:endParaRPr sz="2100"/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6"/>
          </p:nvPr>
        </p:nvSpPr>
        <p:spPr>
          <a:xfrm>
            <a:off x="3486275" y="1593950"/>
            <a:ext cx="5507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 b="1"/>
              <a:t>Helps to gain insights into human behavior, decision-making processes, and risk preferences.</a:t>
            </a:r>
            <a:endParaRPr sz="1300" b="1"/>
          </a:p>
        </p:txBody>
      </p:sp>
      <p:sp>
        <p:nvSpPr>
          <p:cNvPr id="383" name="Google Shape;383;p38"/>
          <p:cNvSpPr txBox="1">
            <a:spLocks noGrp="1"/>
          </p:cNvSpPr>
          <p:nvPr>
            <p:ph type="body" idx="8"/>
          </p:nvPr>
        </p:nvSpPr>
        <p:spPr>
          <a:xfrm>
            <a:off x="3108275" y="2354450"/>
            <a:ext cx="58854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/>
              <a:t>Finance</a:t>
            </a:r>
            <a:br>
              <a:rPr lang="de" sz="1300" b="1"/>
            </a:b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7"/>
          </a:p>
          <a:p>
            <a:pPr marL="719999" lvl="0" indent="-250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8"/>
              <a:buChar char="●"/>
            </a:pPr>
            <a:r>
              <a:rPr lang="de" sz="1107"/>
              <a:t>Several studies provide support for the belief that aging leads to increased risk aversion and cautiousness </a:t>
            </a:r>
            <a:r>
              <a:rPr lang="de" sz="700"/>
              <a:t>(Peltomäki et al. 2021)</a:t>
            </a:r>
            <a:r>
              <a:rPr lang="de" sz="1107"/>
              <a:t>. </a:t>
            </a:r>
            <a:br>
              <a:rPr lang="de" sz="1107"/>
            </a:br>
            <a:endParaRPr sz="1107"/>
          </a:p>
          <a:p>
            <a:pPr marL="719999" lvl="0" indent="-250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8"/>
              <a:buChar char="●"/>
            </a:pPr>
            <a:r>
              <a:rPr lang="de" sz="1107"/>
              <a:t>Other experimental psychological studies provide mixed findings about age-related differences in risky decisions and often find no evidence that aging would be systematically associated with less risk-taking </a:t>
            </a:r>
            <a:r>
              <a:rPr lang="de" sz="700"/>
              <a:t>(Peltomäki et al. 2021).</a:t>
            </a:r>
            <a:endParaRPr sz="1107"/>
          </a:p>
        </p:txBody>
      </p:sp>
      <p:sp>
        <p:nvSpPr>
          <p:cNvPr id="384" name="Google Shape;384;p38"/>
          <p:cNvSpPr txBox="1">
            <a:spLocks noGrp="1"/>
          </p:cNvSpPr>
          <p:nvPr>
            <p:ph type="sldNum" idx="12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-52552" y="4765300"/>
            <a:ext cx="829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888888"/>
                </a:solidFill>
              </a:rPr>
              <a:t>Yingkai Ma, Public opinion risk management strategy from the perspective of financial technology, Highlights in Business, Economics and Management, 10.54097/hbem.v17i.11133, 17, (165-170), (2023).</a:t>
            </a:r>
            <a:br>
              <a:rPr lang="de" sz="500">
                <a:solidFill>
                  <a:srgbClr val="888888"/>
                </a:solidFill>
              </a:rPr>
            </a:br>
            <a:r>
              <a:rPr lang="de" sz="500">
                <a:solidFill>
                  <a:srgbClr val="888888"/>
                </a:solidFill>
              </a:rPr>
              <a:t>Peltomäki, J., Sihvonen, J., Swidler, S., &amp; Vähämaa, S. (2021). Age, gender, and risk-taking: Evidence from the S&amp;P 1500 executives and market-based measures of firm risk. Journal of Business Finance &amp; Accounting, 48(9–10), 1988–2014. https://doi.org/10.1111/jbfa.12528</a:t>
            </a:r>
            <a:endParaRPr sz="500">
              <a:solidFill>
                <a:srgbClr val="88888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4107656" y="1177529"/>
            <a:ext cx="38337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RESEARCH QUESTION</a:t>
            </a:r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3961000" y="2757150"/>
            <a:ext cx="4320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457200" lvl="0" indent="-311150" algn="l" rtl="0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Replication of Mata et al. (2016)</a:t>
            </a:r>
            <a:br>
              <a:rPr lang="de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Comparison of Mata et al. (2016) to data from Global Preferences Study (Falk et al., 2018)</a:t>
            </a:r>
            <a:br>
              <a:rPr lang="de" sz="1300"/>
            </a:b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Life span patterns of risk taking affected by hardship</a:t>
            </a:r>
            <a:endParaRPr sz="1300"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sp>
        <p:nvSpPr>
          <p:cNvPr id="393" name="Google Shape;393;p39"/>
          <p:cNvSpPr txBox="1">
            <a:spLocks noGrp="1"/>
          </p:cNvSpPr>
          <p:nvPr>
            <p:ph type="body" idx="4294967295"/>
          </p:nvPr>
        </p:nvSpPr>
        <p:spPr>
          <a:xfrm>
            <a:off x="4107650" y="2362350"/>
            <a:ext cx="44076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 b="1"/>
              <a:t>Understanding, if risk taking-behavior over the life span is consistent</a:t>
            </a:r>
            <a:endParaRPr sz="1300" b="1"/>
          </a:p>
        </p:txBody>
      </p:sp>
      <p:sp>
        <p:nvSpPr>
          <p:cNvPr id="394" name="Google Shape;394;p39"/>
          <p:cNvSpPr txBox="1">
            <a:spLocks noGrp="1"/>
          </p:cNvSpPr>
          <p:nvPr>
            <p:ph type="ftr" idx="11"/>
          </p:nvPr>
        </p:nvSpPr>
        <p:spPr>
          <a:xfrm>
            <a:off x="9927" y="4845438"/>
            <a:ext cx="9051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Mata, R., Josef, A. K., &amp; Hertwig, R. (2016). Propensity for risk taking across the life span and around  the globe. Psychological Science, 27(2), 231–243. https://doi.org/10.1177/0956797615617811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Falk, A., Becker, A., Dohmen, T., Enke, B., Huffman, D., &amp; Sunde, U. (2018). Global Evidence on Economic Preferences*. The Quarterly Journal of Economics, 133(4), 1645–1692. https://doi.org/10.1093/qje/qjy013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3">
            <a:alphaModFix/>
          </a:blip>
          <a:srcRect t="9008"/>
          <a:stretch/>
        </p:blipFill>
        <p:spPr>
          <a:xfrm>
            <a:off x="0" y="1403237"/>
            <a:ext cx="4570101" cy="265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4">
            <a:alphaModFix/>
          </a:blip>
          <a:srcRect t="8917"/>
          <a:stretch/>
        </p:blipFill>
        <p:spPr>
          <a:xfrm>
            <a:off x="4305900" y="1333399"/>
            <a:ext cx="4838099" cy="27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/>
        </p:nvSpPr>
        <p:spPr>
          <a:xfrm>
            <a:off x="7046325" y="4016800"/>
            <a:ext cx="1601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898989"/>
                </a:solidFill>
              </a:rPr>
              <a:t>Countries GPS: n = 76</a:t>
            </a:r>
            <a:endParaRPr sz="1100">
              <a:solidFill>
                <a:srgbClr val="898989"/>
              </a:solidFill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2413719" y="4009225"/>
            <a:ext cx="1882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898989"/>
                </a:solidFill>
              </a:rPr>
              <a:t>Countries WVS: n = </a:t>
            </a:r>
            <a:r>
              <a:rPr lang="de"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de" sz="1100">
                <a:solidFill>
                  <a:srgbClr val="898989"/>
                </a:solidFill>
              </a:rPr>
              <a:t>7</a:t>
            </a:r>
            <a:endParaRPr sz="1100">
              <a:solidFill>
                <a:srgbClr val="898989"/>
              </a:solidFill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378373" y="4623238"/>
            <a:ext cx="2589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898989"/>
                </a:solidFill>
              </a:rPr>
              <a:t>Total Countries: N = 105</a:t>
            </a:r>
            <a:endParaRPr sz="1100">
              <a:solidFill>
                <a:srgbClr val="89898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898989"/>
                </a:solidFill>
              </a:rPr>
              <a:t>Overlap: </a:t>
            </a:r>
            <a:r>
              <a:rPr lang="de"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de" sz="1100">
                <a:solidFill>
                  <a:srgbClr val="898989"/>
                </a:solidFill>
              </a:rPr>
              <a:t>= 48</a:t>
            </a:r>
            <a:endParaRPr sz="11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14825" y="928775"/>
            <a:ext cx="3748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World Value Survey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4820575" y="928775"/>
            <a:ext cx="3821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Global Preference Study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0" y="116100"/>
            <a:ext cx="9144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de"/>
              <a:t>COUNTRIES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de"/>
              <a:t>RISK TAKING MEASURES</a:t>
            </a: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body" idx="1"/>
          </p:nvPr>
        </p:nvSpPr>
        <p:spPr>
          <a:xfrm>
            <a:off x="1114425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de"/>
              <a:t>World Values Survey</a:t>
            </a:r>
            <a:endParaRPr/>
          </a:p>
        </p:txBody>
      </p:sp>
      <p:sp>
        <p:nvSpPr>
          <p:cNvPr id="414" name="Google Shape;414;p41"/>
          <p:cNvSpPr txBox="1">
            <a:spLocks noGrp="1"/>
          </p:cNvSpPr>
          <p:nvPr>
            <p:ph type="body" idx="2"/>
          </p:nvPr>
        </p:nvSpPr>
        <p:spPr>
          <a:xfrm>
            <a:off x="1114250" y="2302750"/>
            <a:ext cx="3274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Important to this person adventure and taking risks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1.- Very much like 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2.- Like 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3.- Somewhat like 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4.- A little like 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5.- Not like 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6.- Not at all like me</a:t>
            </a:r>
            <a:endParaRPr/>
          </a:p>
        </p:txBody>
      </p:sp>
      <p:sp>
        <p:nvSpPr>
          <p:cNvPr id="415" name="Google Shape;415;p41"/>
          <p:cNvSpPr txBox="1">
            <a:spLocks noGrp="1"/>
          </p:cNvSpPr>
          <p:nvPr>
            <p:ph type="body" idx="3"/>
          </p:nvPr>
        </p:nvSpPr>
        <p:spPr>
          <a:xfrm>
            <a:off x="4669225" y="1922350"/>
            <a:ext cx="335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de"/>
              <a:t>Global Preference Study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body" idx="4"/>
          </p:nvPr>
        </p:nvSpPr>
        <p:spPr>
          <a:xfrm>
            <a:off x="4669332" y="2302756"/>
            <a:ext cx="34200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Quantitative measurement = 5 binary decisions about lotteries compared to certain payments.</a:t>
            </a:r>
            <a:br>
              <a:rPr lang="de"/>
            </a:b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Qualitative question = self-assessment of the willingness to take risks on an 11-point scale.</a:t>
            </a:r>
            <a:br>
              <a:rPr lang="de"/>
            </a:b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de"/>
              <a:t>Both qualitative and quantitative</a:t>
            </a:r>
            <a:br>
              <a:rPr lang="de"/>
            </a:br>
            <a:r>
              <a:rPr lang="de"/>
              <a:t>	 assessments were combined and</a:t>
            </a:r>
            <a:br>
              <a:rPr lang="de"/>
            </a:br>
            <a:r>
              <a:rPr lang="de"/>
              <a:t>	 weighted.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400" y="3557925"/>
            <a:ext cx="709099" cy="7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1413867" y="516733"/>
            <a:ext cx="6316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HARDSHIP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74068" y="3813393"/>
            <a:ext cx="1647600" cy="2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Homicide</a:t>
            </a: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body" idx="5"/>
          </p:nvPr>
        </p:nvSpPr>
        <p:spPr>
          <a:xfrm>
            <a:off x="2171105" y="3824405"/>
            <a:ext cx="1608900" cy="2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GDP</a:t>
            </a: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body" idx="8"/>
          </p:nvPr>
        </p:nvSpPr>
        <p:spPr>
          <a:xfrm>
            <a:off x="3747732" y="3825324"/>
            <a:ext cx="1599600" cy="2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Income Inequality</a:t>
            </a:r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4"/>
          </p:nvPr>
        </p:nvSpPr>
        <p:spPr>
          <a:xfrm>
            <a:off x="5854014" y="3813393"/>
            <a:ext cx="1599600" cy="2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Infant mortality</a:t>
            </a:r>
            <a:endParaRPr/>
          </a:p>
        </p:txBody>
      </p:sp>
      <p:sp>
        <p:nvSpPr>
          <p:cNvPr id="428" name="Google Shape;428;p42"/>
          <p:cNvSpPr>
            <a:spLocks noGrp="1"/>
          </p:cNvSpPr>
          <p:nvPr>
            <p:ph type="pic" idx="2"/>
          </p:nvPr>
        </p:nvSpPr>
        <p:spPr>
          <a:xfrm>
            <a:off x="505786" y="2164556"/>
            <a:ext cx="1384200" cy="1384200"/>
          </a:xfrm>
          <a:prstGeom prst="rect">
            <a:avLst/>
          </a:prstGeom>
        </p:spPr>
      </p:sp>
      <p:sp>
        <p:nvSpPr>
          <p:cNvPr id="429" name="Google Shape;429;p42"/>
          <p:cNvSpPr>
            <a:spLocks noGrp="1"/>
          </p:cNvSpPr>
          <p:nvPr>
            <p:ph type="pic" idx="4"/>
          </p:nvPr>
        </p:nvSpPr>
        <p:spPr>
          <a:xfrm>
            <a:off x="2268086" y="2164556"/>
            <a:ext cx="1384200" cy="1384200"/>
          </a:xfrm>
          <a:prstGeom prst="rect">
            <a:avLst/>
          </a:prstGeom>
        </p:spPr>
      </p:sp>
      <p:pic>
        <p:nvPicPr>
          <p:cNvPr id="430" name="Google Shape;430;p42"/>
          <p:cNvPicPr preferRelativeResize="0"/>
          <p:nvPr/>
        </p:nvPicPr>
        <p:blipFill rotWithShape="1">
          <a:blip r:embed="rId3">
            <a:alphaModFix/>
          </a:blip>
          <a:srcRect l="10426"/>
          <a:stretch/>
        </p:blipFill>
        <p:spPr>
          <a:xfrm>
            <a:off x="2275875" y="2554550"/>
            <a:ext cx="994201" cy="9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 txBox="1">
            <a:spLocks noGrp="1"/>
          </p:cNvSpPr>
          <p:nvPr>
            <p:ph type="body" idx="14"/>
          </p:nvPr>
        </p:nvSpPr>
        <p:spPr>
          <a:xfrm>
            <a:off x="7453614" y="3851693"/>
            <a:ext cx="1599600" cy="2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Life Expectancy</a:t>
            </a:r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704" y="2165469"/>
            <a:ext cx="1392001" cy="13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 rotWithShape="1">
          <a:blip r:embed="rId5">
            <a:alphaModFix/>
          </a:blip>
          <a:srcRect r="6777"/>
          <a:stretch/>
        </p:blipFill>
        <p:spPr>
          <a:xfrm>
            <a:off x="454600" y="2164550"/>
            <a:ext cx="1439049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686" y="2261200"/>
            <a:ext cx="837587" cy="11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3750" y="2164550"/>
            <a:ext cx="1392850" cy="1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8975" y="2175787"/>
            <a:ext cx="1608900" cy="1361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2"/>
          <p:cNvCxnSpPr>
            <a:endCxn id="433" idx="0"/>
          </p:cNvCxnSpPr>
          <p:nvPr/>
        </p:nvCxnSpPr>
        <p:spPr>
          <a:xfrm flipH="1">
            <a:off x="1174125" y="1343150"/>
            <a:ext cx="3420600" cy="82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2"/>
          <p:cNvCxnSpPr>
            <a:endCxn id="435" idx="0"/>
          </p:cNvCxnSpPr>
          <p:nvPr/>
        </p:nvCxnSpPr>
        <p:spPr>
          <a:xfrm flipH="1">
            <a:off x="2960175" y="1338350"/>
            <a:ext cx="1640700" cy="8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2"/>
          <p:cNvCxnSpPr/>
          <p:nvPr/>
        </p:nvCxnSpPr>
        <p:spPr>
          <a:xfrm>
            <a:off x="4593000" y="1337700"/>
            <a:ext cx="300" cy="8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2"/>
          <p:cNvCxnSpPr/>
          <p:nvPr/>
        </p:nvCxnSpPr>
        <p:spPr>
          <a:xfrm>
            <a:off x="4593000" y="1346175"/>
            <a:ext cx="17391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2"/>
          <p:cNvCxnSpPr>
            <a:endCxn id="436" idx="0"/>
          </p:cNvCxnSpPr>
          <p:nvPr/>
        </p:nvCxnSpPr>
        <p:spPr>
          <a:xfrm>
            <a:off x="4599725" y="1342087"/>
            <a:ext cx="3653700" cy="83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2"/>
          <p:cNvSpPr txBox="1"/>
          <p:nvPr/>
        </p:nvSpPr>
        <p:spPr>
          <a:xfrm>
            <a:off x="454600" y="4065300"/>
            <a:ext cx="156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World Health Organisation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2176575" y="4054325"/>
            <a:ext cx="156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The World Factbook, CIA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3864575" y="4051825"/>
            <a:ext cx="156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The World Factbook, CIA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5884075" y="4049975"/>
            <a:ext cx="156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The World Factbook, CIA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7546025" y="4049950"/>
            <a:ext cx="156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The World Factbook, CIA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2288</Words>
  <Application>Microsoft Macintosh PowerPoint</Application>
  <PresentationFormat>Bildschirmpräsentation (16:9)</PresentationFormat>
  <Paragraphs>236</Paragraphs>
  <Slides>21</Slides>
  <Notes>21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Open Sans</vt:lpstr>
      <vt:lpstr>Economica</vt:lpstr>
      <vt:lpstr>Luxe</vt:lpstr>
      <vt:lpstr>Monoline</vt:lpstr>
      <vt:lpstr>RISK TAKING ACROSS THE  LIFE SPAN</vt:lpstr>
      <vt:lpstr>MOTIVATION</vt:lpstr>
      <vt:lpstr>MOTIVATION</vt:lpstr>
      <vt:lpstr>MOTIVATION</vt:lpstr>
      <vt:lpstr>MOTIVATION</vt:lpstr>
      <vt:lpstr>RESEARCH QUESTION</vt:lpstr>
      <vt:lpstr>COUNTRIES</vt:lpstr>
      <vt:lpstr>RISK TAKING MEASURES</vt:lpstr>
      <vt:lpstr>HARDSHIP</vt:lpstr>
      <vt:lpstr>RISK TAKING OVER THE  LIFE SPAN</vt:lpstr>
      <vt:lpstr>IN BOTH MEN &amp; WOMEN, RISK BEHAVIOR DECREASES WITH AGE</vt:lpstr>
      <vt:lpstr>WVS VS GPS</vt:lpstr>
      <vt:lpstr>MODERATE CORRELATION BETWEEN EFFECTS OF GENDER AND AGE ON RISK TAKING</vt:lpstr>
      <vt:lpstr>HARDSHIP</vt:lpstr>
      <vt:lpstr>THE HIGHER HARDSHIP IS, THE HIGHER ARE THE RISK TAKING PATTERNS ACROSS COUNTRIES</vt:lpstr>
      <vt:lpstr>THE HIGHER HARDSHIP IS, THE LESS SIGNIFICANT IS THE  AGE DIFFERENCE FOR RISK TAKING</vt:lpstr>
      <vt:lpstr>THE HIGHER HARDSHIP IS, THE LESS SIGNIFICANT IS THE  GENDER DIFFERENCE FOR RISK TAKING</vt:lpstr>
      <vt:lpstr>LIMITATION</vt:lpstr>
      <vt:lpstr>Conclusion &amp; next steps</vt:lpstr>
      <vt:lpstr>THANK YOU</vt:lpstr>
      <vt:lpstr>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TAKING ACROSS THE  LIFE SPAN</dc:title>
  <cp:lastModifiedBy>Laura Bazzigher</cp:lastModifiedBy>
  <cp:revision>1</cp:revision>
  <dcterms:modified xsi:type="dcterms:W3CDTF">2023-12-19T11:04:09Z</dcterms:modified>
</cp:coreProperties>
</file>